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84" r:id="rId11"/>
    <p:sldId id="264" r:id="rId12"/>
    <p:sldId id="265" r:id="rId13"/>
    <p:sldId id="266" r:id="rId14"/>
    <p:sldId id="285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89" r:id="rId25"/>
    <p:sldId id="276" r:id="rId26"/>
    <p:sldId id="277" r:id="rId27"/>
    <p:sldId id="286" r:id="rId28"/>
    <p:sldId id="288" r:id="rId29"/>
    <p:sldId id="287" r:id="rId30"/>
    <p:sldId id="278" r:id="rId31"/>
    <p:sldId id="279" r:id="rId32"/>
    <p:sldId id="280" r:id="rId33"/>
    <p:sldId id="281" r:id="rId34"/>
    <p:sldId id="282" r:id="rId3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jAMm3IdPg9S21Diw2uWVx4RDdz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40C7B6-CA95-43FE-8C02-6E84502BE499}">
  <a:tblStyle styleId="{1E40C7B6-CA95-43FE-8C02-6E84502BE49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9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9c455bd82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1e9c455bd82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7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7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7350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rgbClr val="006FC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747336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7102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2" name="Google Shape;22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3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SFE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eeexplore.ieee.org/document/5424253" TargetMode="External"/><Relationship Id="rId4" Type="http://schemas.openxmlformats.org/officeDocument/2006/relationships/hyperlink" Target="https://www.techspot.com/article/1840-how-cpus-are-designed-and-built-part-3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CSE460: VLSI Design</a:t>
            </a: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Lecture 1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3001" y="643508"/>
            <a:ext cx="6857999" cy="38576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1753" y="125121"/>
            <a:ext cx="3939540" cy="368691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250" dirty="0">
                <a:solidFill>
                  <a:srgbClr val="C00000"/>
                </a:solidFill>
                <a:latin typeface="Arial MT"/>
                <a:cs typeface="Arial MT"/>
              </a:rPr>
              <a:t>Evolution</a:t>
            </a:r>
            <a:r>
              <a:rPr sz="2250" spc="-38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50" dirty="0">
                <a:solidFill>
                  <a:srgbClr val="C00000"/>
                </a:solidFill>
                <a:latin typeface="Arial MT"/>
                <a:cs typeface="Arial MT"/>
              </a:rPr>
              <a:t>of</a:t>
            </a:r>
            <a:r>
              <a:rPr sz="2250" spc="-8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50" spc="-4" dirty="0">
                <a:solidFill>
                  <a:srgbClr val="C00000"/>
                </a:solidFill>
                <a:latin typeface="Arial MT"/>
                <a:cs typeface="Arial MT"/>
              </a:rPr>
              <a:t>Electronic</a:t>
            </a:r>
            <a:r>
              <a:rPr sz="2250" spc="-2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50" dirty="0">
                <a:solidFill>
                  <a:srgbClr val="C00000"/>
                </a:solidFill>
                <a:latin typeface="Arial MT"/>
                <a:cs typeface="Arial MT"/>
              </a:rPr>
              <a:t>Devices</a:t>
            </a:r>
            <a:endParaRPr sz="2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Bipolar Junction Transistor</a:t>
            </a:r>
            <a:endParaRPr/>
          </a:p>
        </p:txBody>
      </p:sp>
      <p:sp>
        <p:nvSpPr>
          <p:cNvPr id="106" name="Google Shape;106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572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Bipolar Junction Transistor (BJT)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Developed by Bell Labs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More reliable, less noisy, and more power-efficient than the point contact transistor</a:t>
            </a:r>
            <a:endParaRPr>
              <a:solidFill>
                <a:srgbClr val="38761D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BJTs require a small current into the control (</a:t>
            </a:r>
            <a:r>
              <a:rPr lang="en" i="1"/>
              <a:t>base</a:t>
            </a:r>
            <a:r>
              <a:rPr lang="en"/>
              <a:t>) terminal to switch much larger currents between the other two (</a:t>
            </a:r>
            <a:r>
              <a:rPr lang="en" i="1"/>
              <a:t>emitter</a:t>
            </a:r>
            <a:r>
              <a:rPr lang="en"/>
              <a:t> and </a:t>
            </a:r>
            <a:r>
              <a:rPr lang="en" i="1"/>
              <a:t>collector</a:t>
            </a:r>
            <a:r>
              <a:rPr lang="en"/>
              <a:t>) terminals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 b="1">
                <a:solidFill>
                  <a:srgbClr val="CC0000"/>
                </a:solidFill>
              </a:rPr>
              <a:t>Power being dissipated by these base currents even when idle </a:t>
            </a:r>
            <a:endParaRPr b="1">
              <a:solidFill>
                <a:srgbClr val="CC0000"/>
              </a:solidFill>
            </a:endParaRPr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61513" y="2989700"/>
            <a:ext cx="1199325" cy="119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2517" y="1152463"/>
            <a:ext cx="2079182" cy="11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03286" y="2703087"/>
            <a:ext cx="1629015" cy="177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Metal Oxide Semiconductor Field Effect Transistor</a:t>
            </a:r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07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1960s: (MOSFETs) began to enter production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Metal Oxide Semiconductor Field Effect Transistors or MOSFETs offer the compelling advantage that they </a:t>
            </a:r>
            <a:r>
              <a:rPr lang="en">
                <a:solidFill>
                  <a:srgbClr val="38761D"/>
                </a:solidFill>
              </a:rPr>
              <a:t>draw almost zero control current while idle.</a:t>
            </a:r>
            <a:endParaRPr>
              <a:solidFill>
                <a:srgbClr val="38761D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flavors: nMOS and pMOS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terminals: </a:t>
            </a:r>
            <a:r>
              <a:rPr lang="en" i="1"/>
              <a:t>Gate </a:t>
            </a:r>
            <a:r>
              <a:rPr lang="en"/>
              <a:t>(control), </a:t>
            </a:r>
            <a:r>
              <a:rPr lang="en" i="1"/>
              <a:t>Drain </a:t>
            </a:r>
            <a:r>
              <a:rPr lang="en"/>
              <a:t>and </a:t>
            </a:r>
            <a:r>
              <a:rPr lang="en" i="1"/>
              <a:t>Source</a:t>
            </a:r>
            <a:endParaRPr i="1"/>
          </a:p>
        </p:txBody>
      </p:sp>
      <p:pic>
        <p:nvPicPr>
          <p:cNvPr id="116" name="Google Shape;116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3623" y="1282825"/>
            <a:ext cx="2845550" cy="17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87350" y="3318994"/>
            <a:ext cx="1190200" cy="11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05557" y="3318994"/>
            <a:ext cx="1190200" cy="11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First MOSFET Gates</a:t>
            </a:r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103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1963: First logic gate using MOSFETs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Frank Wanlass at Fairchild described the first logic gates using MOSFETs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Fairchild’s gates used both nMOS and pMOS transistors, earning the name Complementary Metal Oxide Semiconductor, or CMOS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The circuits used discrete transistors but consumed six orders of magnitude less power than their bipolar counterparts</a:t>
            </a:r>
            <a:endParaRPr>
              <a:solidFill>
                <a:srgbClr val="38761D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the development of the silicon planar process, MOS integrated circuits became attractive for their low cost because each transistor occupied less area and the fabrication process was simpler</a:t>
            </a:r>
            <a:endParaRPr/>
          </a:p>
        </p:txBody>
      </p:sp>
      <p:sp>
        <p:nvSpPr>
          <p:cNvPr id="125" name="Google Shape;125;p11"/>
          <p:cNvSpPr txBox="1"/>
          <p:nvPr/>
        </p:nvSpPr>
        <p:spPr>
          <a:xfrm>
            <a:off x="7245300" y="1152475"/>
            <a:ext cx="1587000" cy="19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8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Integration Levels</a:t>
            </a:r>
            <a:endParaRPr sz="1800" b="1" i="0" u="sng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SSI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 1-12 gates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MSI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 13-99 gates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LSI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 100-9999 gates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VLSI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10-99.9 k gates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ULSI</a:t>
            </a: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 &gt;100k gates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309688" y="1023938"/>
          <a:ext cx="6515101" cy="33299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1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8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81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500" b="1" spc="-20" dirty="0">
                          <a:latin typeface="Calibri"/>
                          <a:cs typeface="Calibri"/>
                        </a:rPr>
                        <a:t>Name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20395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5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5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latin typeface="Calibri"/>
                          <a:cs typeface="Calibri"/>
                        </a:rPr>
                        <a:t>Transistors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340"/>
                        </a:spcBef>
                      </a:pPr>
                      <a:r>
                        <a:rPr sz="1500" b="1" dirty="0">
                          <a:latin typeface="Calibri"/>
                          <a:cs typeface="Calibri"/>
                        </a:rPr>
                        <a:t>No</a:t>
                      </a:r>
                      <a:r>
                        <a:rPr sz="15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500" b="1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dirty="0">
                          <a:latin typeface="Calibri"/>
                          <a:cs typeface="Calibri"/>
                        </a:rPr>
                        <a:t>Logic</a:t>
                      </a:r>
                      <a:r>
                        <a:rPr sz="15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b="1" spc="-10" dirty="0">
                          <a:latin typeface="Calibri"/>
                          <a:cs typeface="Calibri"/>
                        </a:rPr>
                        <a:t>Gates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7683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500" spc="-20" dirty="0">
                          <a:latin typeface="Calibri"/>
                          <a:cs typeface="Calibri"/>
                        </a:rPr>
                        <a:t>Small-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Scale</a:t>
                      </a:r>
                      <a:r>
                        <a:rPr sz="15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Integration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(SSI)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2811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10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2811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12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2811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marL="50800" marR="61214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Medium-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Scale</a:t>
                      </a:r>
                      <a:r>
                        <a:rPr sz="15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Integration (MSI)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8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</a:t>
                      </a:r>
                      <a:r>
                        <a:rPr sz="15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500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8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13</a:t>
                      </a:r>
                      <a:r>
                        <a:rPr sz="15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99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52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8159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Large-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Scale</a:t>
                      </a:r>
                      <a:r>
                        <a:rPr sz="15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Integration</a:t>
                      </a:r>
                      <a:r>
                        <a:rPr sz="15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(LSI)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2811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500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20,000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2811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345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100</a:t>
                      </a:r>
                      <a:r>
                        <a:rPr sz="15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9,999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28111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marL="50800" marR="427355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Very</a:t>
                      </a:r>
                      <a:r>
                        <a:rPr sz="15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15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Scale</a:t>
                      </a:r>
                      <a:r>
                        <a:rPr sz="15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Integration (VLSI)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20,000</a:t>
                      </a:r>
                      <a:r>
                        <a:rPr sz="15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1,000,000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52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10,000</a:t>
                      </a:r>
                      <a:r>
                        <a:rPr sz="15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5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99,999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52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980">
                <a:tc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Ultra</a:t>
                      </a:r>
                      <a:r>
                        <a:rPr sz="15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Large</a:t>
                      </a:r>
                      <a:r>
                        <a:rPr sz="15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Scale</a:t>
                      </a:r>
                      <a:r>
                        <a:rPr sz="15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10" dirty="0">
                          <a:latin typeface="Calibri"/>
                          <a:cs typeface="Calibri"/>
                        </a:rPr>
                        <a:t>Integration</a:t>
                      </a:r>
                      <a:endParaRPr sz="1500">
                        <a:latin typeface="Calibri"/>
                        <a:cs typeface="Calibri"/>
                      </a:endParaRPr>
                    </a:p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sz="1500" spc="-10" dirty="0">
                          <a:latin typeface="Calibri"/>
                          <a:cs typeface="Calibri"/>
                        </a:rPr>
                        <a:t>(ULSI)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6096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1435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1,000,000</a:t>
                      </a:r>
                      <a:r>
                        <a:rPr sz="15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5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more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52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839"/>
                        </a:spcBef>
                      </a:pPr>
                      <a:r>
                        <a:rPr sz="1500" dirty="0">
                          <a:latin typeface="Calibri"/>
                          <a:cs typeface="Calibri"/>
                        </a:rPr>
                        <a:t>100,000</a:t>
                      </a:r>
                      <a:r>
                        <a:rPr sz="15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500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500" spc="-20" dirty="0">
                          <a:latin typeface="Calibri"/>
                          <a:cs typeface="Calibri"/>
                        </a:rPr>
                        <a:t>more</a:t>
                      </a:r>
                      <a:endParaRPr sz="1500">
                        <a:latin typeface="Calibri"/>
                        <a:cs typeface="Calibri"/>
                      </a:endParaRPr>
                    </a:p>
                  </a:txBody>
                  <a:tcPr marL="0" marR="0" marT="175259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437940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1742123">
              <a:spcBef>
                <a:spcPts val="75"/>
              </a:spcBef>
            </a:pPr>
            <a:r>
              <a:rPr sz="2700" spc="-8" dirty="0">
                <a:solidFill>
                  <a:srgbClr val="C00000"/>
                </a:solidFill>
              </a:rPr>
              <a:t>Integration</a:t>
            </a:r>
            <a:r>
              <a:rPr sz="2700" spc="-127" dirty="0">
                <a:solidFill>
                  <a:srgbClr val="C00000"/>
                </a:solidFill>
              </a:rPr>
              <a:t> </a:t>
            </a:r>
            <a:r>
              <a:rPr sz="2700" spc="-8" dirty="0">
                <a:solidFill>
                  <a:srgbClr val="C00000"/>
                </a:solidFill>
              </a:rPr>
              <a:t>Levels</a:t>
            </a:r>
            <a:endParaRPr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Trend in MOSFET IC Design</a:t>
            </a:r>
            <a:endParaRPr/>
          </a:p>
        </p:txBody>
      </p:sp>
      <p:sp>
        <p:nvSpPr>
          <p:cNvPr id="131" name="Google Shape;131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848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Early commercial processes used only pMOS transistors and suffered from poor performance, yield, and reliability</a:t>
            </a:r>
            <a:endParaRPr>
              <a:solidFill>
                <a:srgbClr val="CC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Processes using nMOS transistors became common in the 1970s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●"/>
            </a:pPr>
            <a:r>
              <a:rPr lang="en">
                <a:solidFill>
                  <a:srgbClr val="CC0000"/>
                </a:solidFill>
              </a:rPr>
              <a:t>While nMOS process was less expensive than CMOS, nMOS logic gates still consumed power while idle</a:t>
            </a:r>
            <a:endParaRPr>
              <a:solidFill>
                <a:srgbClr val="CC0000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consumption became a major issue in the 1980s as hundreds of thousands of transistors were integrated onto a single die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800"/>
              <a:buChar char="●"/>
            </a:pPr>
            <a:r>
              <a:rPr lang="en">
                <a:solidFill>
                  <a:srgbClr val="38761D"/>
                </a:solidFill>
              </a:rPr>
              <a:t>CMOS processes were widely adopted and replaced all the other technologies (pMOS, nMOS)</a:t>
            </a:r>
            <a:endParaRPr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Types of MOSFET</a:t>
            </a:r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04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pMOS, nMOS, CMOS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Metal–insulator–semiconductor field-effect transistor (MISFET)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Floating-gate MOSFET (FGMOS)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 MOSFET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Multi-gate field-effect transistor (MuGFET)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Quantum field-effect transistor (QFET)</a:t>
            </a:r>
            <a:endParaRPr/>
          </a:p>
        </p:txBody>
      </p:sp>
      <p:pic>
        <p:nvPicPr>
          <p:cNvPr id="138" name="Google Shape;13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63102" y="1008098"/>
            <a:ext cx="2245575" cy="31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2225" y="3484125"/>
            <a:ext cx="1963000" cy="127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93727" y="3665948"/>
            <a:ext cx="2017726" cy="10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Closer Look</a:t>
            </a:r>
            <a:endParaRPr/>
          </a:p>
        </p:txBody>
      </p:sp>
      <p:pic>
        <p:nvPicPr>
          <p:cNvPr id="146" name="Google Shape;14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6815" y="2604619"/>
            <a:ext cx="4141381" cy="208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7850" y="1216100"/>
            <a:ext cx="2708630" cy="1388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07520" y="1216667"/>
            <a:ext cx="2708630" cy="138796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4"/>
          <p:cNvSpPr txBox="1"/>
          <p:nvPr/>
        </p:nvSpPr>
        <p:spPr>
          <a:xfrm>
            <a:off x="311700" y="3431250"/>
            <a:ext cx="2026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Packan P, Akbar S, Armstrong M, et al. High performance 32nm logic technology featuring 2nd generation High-k + metal gate transistors. In: International Electron Devices Meeting, IEEE, 2009. 659–662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4"/>
          <p:cNvSpPr txBox="1"/>
          <p:nvPr/>
        </p:nvSpPr>
        <p:spPr>
          <a:xfrm>
            <a:off x="2295563" y="4693350"/>
            <a:ext cx="462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Cross sectional view of intel’s 32nm CMOS devices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9c455bd82_1_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 Closer Look</a:t>
            </a:r>
            <a:endParaRPr/>
          </a:p>
        </p:txBody>
      </p:sp>
      <p:sp>
        <p:nvSpPr>
          <p:cNvPr id="156" name="Google Shape;156;g1e9c455bd82_1_6"/>
          <p:cNvSpPr txBox="1"/>
          <p:nvPr/>
        </p:nvSpPr>
        <p:spPr>
          <a:xfrm>
            <a:off x="1269912" y="4388550"/>
            <a:ext cx="660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Photomicrograph of a submicron MOS transistor (courtesy Agere)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1e9c455bd82_1_6"/>
          <p:cNvPicPr preferRelativeResize="0"/>
          <p:nvPr/>
        </p:nvPicPr>
        <p:blipFill rotWithShape="1">
          <a:blip r:embed="rId3">
            <a:alphaModFix/>
          </a:blip>
          <a:srcRect l="-10" r="10"/>
          <a:stretch/>
        </p:blipFill>
        <p:spPr>
          <a:xfrm>
            <a:off x="2338400" y="978875"/>
            <a:ext cx="3875950" cy="337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e9c455bd82_1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17167">
            <a:off x="6297966" y="2171162"/>
            <a:ext cx="2249398" cy="9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Moore’s Law</a:t>
            </a:r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1965:Gordon Moore plotted # transistors on each chip vs year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Fit straight line on semi-log scale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Transistor counts have doubled about every 2 years</a:t>
            </a:r>
            <a:endParaRPr/>
          </a:p>
        </p:txBody>
      </p:sp>
      <p:pic>
        <p:nvPicPr>
          <p:cNvPr id="165" name="Google Shape;16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175025"/>
            <a:ext cx="2631999" cy="235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3800" y="2210000"/>
            <a:ext cx="5338500" cy="23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b="1" u="sng"/>
              <a:t>V</a:t>
            </a:r>
            <a:r>
              <a:rPr lang="en"/>
              <a:t>ery </a:t>
            </a:r>
            <a:r>
              <a:rPr lang="en" b="1" u="sng"/>
              <a:t>L</a:t>
            </a:r>
            <a:r>
              <a:rPr lang="en"/>
              <a:t>arge </a:t>
            </a:r>
            <a:r>
              <a:rPr lang="en" b="1" u="sng"/>
              <a:t>S</a:t>
            </a:r>
            <a:r>
              <a:rPr lang="en"/>
              <a:t>cale </a:t>
            </a:r>
            <a:r>
              <a:rPr lang="en" b="1" u="sng"/>
              <a:t>I</a:t>
            </a:r>
            <a:r>
              <a:rPr lang="en"/>
              <a:t>ntegration or </a:t>
            </a:r>
            <a:r>
              <a:rPr lang="en" b="1" u="sng"/>
              <a:t>VLSI</a:t>
            </a:r>
            <a:endParaRPr b="1" u="sng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Moore’s Law</a:t>
            </a:r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51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 generations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manufacturing technology at a particular </a:t>
            </a:r>
            <a:r>
              <a:rPr lang="en" i="1"/>
              <a:t>channel length (feature size)</a:t>
            </a:r>
            <a:r>
              <a:rPr lang="en"/>
              <a:t> is called a </a:t>
            </a:r>
            <a:r>
              <a:rPr lang="en" b="1"/>
              <a:t>technology node</a:t>
            </a:r>
            <a:r>
              <a:rPr lang="en"/>
              <a:t>/</a:t>
            </a:r>
            <a:r>
              <a:rPr lang="en" b="1"/>
              <a:t>process node</a:t>
            </a:r>
            <a:r>
              <a:rPr lang="en"/>
              <a:t> (micron, submicron, nanometer technologies)</a:t>
            </a:r>
            <a:endParaRPr/>
          </a:p>
        </p:txBody>
      </p:sp>
      <p:pic>
        <p:nvPicPr>
          <p:cNvPr id="173" name="Google Shape;17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2366050"/>
            <a:ext cx="3689500" cy="20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11638" y="2093212"/>
            <a:ext cx="774925" cy="2637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97000" y="2366050"/>
            <a:ext cx="3546976" cy="20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5100" y="445025"/>
            <a:ext cx="2577199" cy="10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Moore’s Law</a:t>
            </a: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Moore’s law and intel microprocessors</a:t>
            </a:r>
            <a:endParaRPr/>
          </a:p>
        </p:txBody>
      </p:sp>
      <p:pic>
        <p:nvPicPr>
          <p:cNvPr id="183" name="Google Shape;18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384" y="1574225"/>
            <a:ext cx="3457225" cy="30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Intel Processors over the years</a:t>
            </a: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80286, 80386, 80486, Pentium</a:t>
            </a:r>
            <a:endParaRPr/>
          </a:p>
        </p:txBody>
      </p:sp>
      <p:pic>
        <p:nvPicPr>
          <p:cNvPr id="190" name="Google Shape;19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401" y="2433650"/>
            <a:ext cx="1767674" cy="15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34662" y="2318446"/>
            <a:ext cx="1767675" cy="182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07925" y="2064298"/>
            <a:ext cx="1468900" cy="2338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19450" y="2204537"/>
            <a:ext cx="1872374" cy="205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Types of chips</a:t>
            </a:r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735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Cell-based design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the 1960s, standard parts were logic gates; in the 1970s they were LSI components. Today, standard parts include fairly specialized components: communication network interfaces, graphics accelerators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 custom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Designed manually piece by piece, fully custom layouts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Application-specific integrated circuits (ASICs)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Rather than build a system out of standard parts, designers can now create a single chip for their particular application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Systems-on-chips (SoCs)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single-chip computer can include a CPU, bus, I/O devices, and memory</a:t>
            </a:r>
            <a:endParaRPr/>
          </a:p>
        </p:txBody>
      </p:sp>
      <p:pic>
        <p:nvPicPr>
          <p:cNvPr id="200" name="Google Shape;20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2775" y="1152475"/>
            <a:ext cx="1489525" cy="182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94325" y="3596225"/>
            <a:ext cx="2337975" cy="97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45548" y="346425"/>
            <a:ext cx="2650808" cy="530754"/>
          </a:xfrm>
          <a:prstGeom prst="rect">
            <a:avLst/>
          </a:prstGeom>
        </p:spPr>
        <p:txBody>
          <a:bodyPr spcFirstLastPara="1" vert="horz" wrap="square" lIns="0" tIns="10001" rIns="0" bIns="0" rtlCol="0" anchor="t" anchorCtr="0">
            <a:spAutoFit/>
          </a:bodyPr>
          <a:lstStyle/>
          <a:p>
            <a:pPr marL="9525">
              <a:spcBef>
                <a:spcPts val="79"/>
              </a:spcBef>
            </a:pPr>
            <a:r>
              <a:rPr dirty="0"/>
              <a:t>VLSI</a:t>
            </a:r>
            <a:r>
              <a:rPr spc="-41" dirty="0"/>
              <a:t> </a:t>
            </a:r>
            <a:r>
              <a:rPr dirty="0"/>
              <a:t>Chip</a:t>
            </a:r>
            <a:r>
              <a:rPr spc="-41" dirty="0"/>
              <a:t> </a:t>
            </a:r>
            <a:r>
              <a:rPr spc="-8" dirty="0"/>
              <a:t>Types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92605" y="921257"/>
            <a:ext cx="6159818" cy="3864039"/>
          </a:xfrm>
          <a:prstGeom prst="rect">
            <a:avLst/>
          </a:prstGeom>
        </p:spPr>
        <p:txBody>
          <a:bodyPr vert="horz" wrap="square" lIns="0" tIns="123349" rIns="0" bIns="0" rtlCol="0">
            <a:spAutoFit/>
          </a:bodyPr>
          <a:lstStyle/>
          <a:p>
            <a:pPr marL="266224" indent="-256699">
              <a:spcBef>
                <a:spcPts val="971"/>
              </a:spcBef>
              <a:buClr>
                <a:srgbClr val="FF3300"/>
              </a:buClr>
              <a:buSzPct val="75000"/>
              <a:buFont typeface="Wingdings"/>
              <a:buChar char=""/>
              <a:tabLst>
                <a:tab pos="266224" algn="l"/>
              </a:tabLst>
            </a:pPr>
            <a:r>
              <a:rPr sz="1350" dirty="0">
                <a:latin typeface="Calibri"/>
                <a:cs typeface="Calibri"/>
              </a:rPr>
              <a:t>VLSI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chips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classified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by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approach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used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to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implement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and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build</a:t>
            </a:r>
            <a:r>
              <a:rPr sz="1350" spc="-19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circuit</a:t>
            </a:r>
            <a:endParaRPr sz="1350">
              <a:latin typeface="Calibri"/>
              <a:cs typeface="Calibri"/>
            </a:endParaRPr>
          </a:p>
          <a:p>
            <a:pPr marL="351949">
              <a:spcBef>
                <a:spcPts val="900"/>
              </a:spcBef>
              <a:tabLst>
                <a:tab pos="567214" algn="l"/>
              </a:tabLst>
            </a:pPr>
            <a:r>
              <a:rPr sz="1200" spc="-38" dirty="0">
                <a:solidFill>
                  <a:srgbClr val="000082"/>
                </a:solidFill>
                <a:latin typeface="Times New Roman"/>
                <a:cs typeface="Times New Roman"/>
              </a:rPr>
              <a:t>»</a:t>
            </a:r>
            <a:r>
              <a:rPr sz="1200" dirty="0">
                <a:solidFill>
                  <a:srgbClr val="000082"/>
                </a:solidFill>
                <a:latin typeface="Times New Roman"/>
                <a:cs typeface="Times New Roman"/>
              </a:rPr>
              <a:t>	</a:t>
            </a:r>
            <a:r>
              <a:rPr sz="1350" b="1" dirty="0">
                <a:solidFill>
                  <a:srgbClr val="FF3300"/>
                </a:solidFill>
                <a:latin typeface="Calibri"/>
                <a:cs typeface="Calibri"/>
              </a:rPr>
              <a:t>Full-custom</a:t>
            </a:r>
            <a:r>
              <a:rPr sz="1350" b="1" spc="-64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FF3300"/>
                </a:solidFill>
                <a:latin typeface="Calibri"/>
                <a:cs typeface="Calibri"/>
              </a:rPr>
              <a:t>Design</a:t>
            </a:r>
            <a:r>
              <a:rPr sz="1350" dirty="0">
                <a:latin typeface="Calibri"/>
                <a:cs typeface="Calibri"/>
              </a:rPr>
              <a:t>:</a:t>
            </a:r>
            <a:r>
              <a:rPr sz="1350" spc="-5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where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every</a:t>
            </a:r>
            <a:r>
              <a:rPr sz="1350" spc="-4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circuit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is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custom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designed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for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project</a:t>
            </a:r>
            <a:endParaRPr sz="1350">
              <a:latin typeface="Calibri"/>
              <a:cs typeface="Calibri"/>
            </a:endParaRPr>
          </a:p>
          <a:p>
            <a:pPr marL="865823" lvl="1" indent="-170974">
              <a:spcBef>
                <a:spcPts val="900"/>
              </a:spcBef>
              <a:buClr>
                <a:srgbClr val="00C000"/>
              </a:buClr>
              <a:buSzPct val="69444"/>
              <a:buFont typeface="Wingdings"/>
              <a:buChar char=""/>
              <a:tabLst>
                <a:tab pos="865823" algn="l"/>
              </a:tabLst>
            </a:pPr>
            <a:r>
              <a:rPr sz="1350" dirty="0">
                <a:latin typeface="Calibri"/>
                <a:cs typeface="Calibri"/>
              </a:rPr>
              <a:t>Extremely</a:t>
            </a:r>
            <a:r>
              <a:rPr sz="1350" spc="-5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tedious</a:t>
            </a:r>
            <a:endParaRPr sz="1350">
              <a:latin typeface="Calibri"/>
              <a:cs typeface="Calibri"/>
            </a:endParaRPr>
          </a:p>
          <a:p>
            <a:pPr marL="865823" lvl="1" indent="-170974">
              <a:spcBef>
                <a:spcPts val="900"/>
              </a:spcBef>
              <a:buClr>
                <a:srgbClr val="00C000"/>
              </a:buClr>
              <a:buSzPct val="69444"/>
              <a:buFont typeface="Wingdings"/>
              <a:buChar char=""/>
              <a:tabLst>
                <a:tab pos="865823" algn="l"/>
              </a:tabLst>
            </a:pPr>
            <a:r>
              <a:rPr sz="1350" spc="-8" dirty="0">
                <a:latin typeface="Calibri"/>
                <a:cs typeface="Calibri"/>
              </a:rPr>
              <a:t>Time-</a:t>
            </a:r>
            <a:r>
              <a:rPr sz="1350" dirty="0">
                <a:latin typeface="Calibri"/>
                <a:cs typeface="Calibri"/>
              </a:rPr>
              <a:t>consuming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process</a:t>
            </a:r>
            <a:endParaRPr sz="1350">
              <a:latin typeface="Calibri"/>
              <a:cs typeface="Calibri"/>
            </a:endParaRPr>
          </a:p>
          <a:p>
            <a:pPr marR="3810" algn="r">
              <a:spcBef>
                <a:spcPts val="900"/>
              </a:spcBef>
              <a:tabLst>
                <a:tab pos="214789" algn="l"/>
              </a:tabLst>
            </a:pPr>
            <a:r>
              <a:rPr sz="1200" spc="-38" dirty="0">
                <a:solidFill>
                  <a:srgbClr val="000082"/>
                </a:solidFill>
                <a:latin typeface="Times New Roman"/>
                <a:cs typeface="Times New Roman"/>
              </a:rPr>
              <a:t>»</a:t>
            </a:r>
            <a:r>
              <a:rPr sz="1200" dirty="0">
                <a:solidFill>
                  <a:srgbClr val="000082"/>
                </a:solidFill>
                <a:latin typeface="Times New Roman"/>
                <a:cs typeface="Times New Roman"/>
              </a:rPr>
              <a:t>	</a:t>
            </a:r>
            <a:r>
              <a:rPr sz="1350" b="1" spc="-8" dirty="0">
                <a:solidFill>
                  <a:srgbClr val="FF3300"/>
                </a:solidFill>
                <a:latin typeface="Calibri"/>
                <a:cs typeface="Calibri"/>
              </a:rPr>
              <a:t>Application-</a:t>
            </a:r>
            <a:r>
              <a:rPr sz="1350" b="1" dirty="0">
                <a:solidFill>
                  <a:srgbClr val="FF3300"/>
                </a:solidFill>
                <a:latin typeface="Calibri"/>
                <a:cs typeface="Calibri"/>
              </a:rPr>
              <a:t>Specific</a:t>
            </a:r>
            <a:r>
              <a:rPr sz="1350" b="1" spc="8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1350" b="1" spc="-8" dirty="0">
                <a:solidFill>
                  <a:srgbClr val="FF3300"/>
                </a:solidFill>
                <a:latin typeface="Calibri"/>
                <a:cs typeface="Calibri"/>
              </a:rPr>
              <a:t>Integrated</a:t>
            </a:r>
            <a:r>
              <a:rPr sz="1350" b="1" spc="11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FF3300"/>
                </a:solidFill>
                <a:latin typeface="Calibri"/>
                <a:cs typeface="Calibri"/>
              </a:rPr>
              <a:t>Circuits</a:t>
            </a:r>
            <a:r>
              <a:rPr sz="1350" b="1" spc="4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FF3300"/>
                </a:solidFill>
                <a:latin typeface="Calibri"/>
                <a:cs typeface="Calibri"/>
              </a:rPr>
              <a:t>(ASICs)</a:t>
            </a:r>
            <a:r>
              <a:rPr sz="1350" dirty="0">
                <a:latin typeface="Calibri"/>
                <a:cs typeface="Calibri"/>
              </a:rPr>
              <a:t>: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using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extensive</a:t>
            </a:r>
            <a:r>
              <a:rPr sz="1350" spc="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suite</a:t>
            </a:r>
            <a:r>
              <a:rPr sz="1350" spc="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of</a:t>
            </a:r>
            <a:r>
              <a:rPr sz="1350" spc="19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CAD</a:t>
            </a:r>
            <a:endParaRPr sz="1350">
              <a:latin typeface="Calibri"/>
              <a:cs typeface="Calibri"/>
            </a:endParaRPr>
          </a:p>
          <a:p>
            <a:pPr marR="47625" algn="r">
              <a:spcBef>
                <a:spcPts val="4"/>
              </a:spcBef>
            </a:pPr>
            <a:r>
              <a:rPr sz="1350" dirty="0">
                <a:latin typeface="Calibri"/>
                <a:cs typeface="Calibri"/>
              </a:rPr>
              <a:t>tools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that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portray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system</a:t>
            </a:r>
            <a:r>
              <a:rPr sz="1350" spc="-4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design</a:t>
            </a:r>
            <a:r>
              <a:rPr sz="1350" spc="-19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in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terms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of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standard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digital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logic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constructs</a:t>
            </a:r>
            <a:endParaRPr sz="1350">
              <a:latin typeface="Calibri"/>
              <a:cs typeface="Calibri"/>
            </a:endParaRPr>
          </a:p>
          <a:p>
            <a:pPr marL="865823" lvl="1" indent="-170974">
              <a:spcBef>
                <a:spcPts val="900"/>
              </a:spcBef>
              <a:buClr>
                <a:srgbClr val="00C000"/>
              </a:buClr>
              <a:buSzPct val="69444"/>
              <a:buFont typeface="Wingdings"/>
              <a:buChar char=""/>
              <a:tabLst>
                <a:tab pos="865823" algn="l"/>
              </a:tabLst>
            </a:pPr>
            <a:r>
              <a:rPr sz="1350" dirty="0">
                <a:latin typeface="Calibri"/>
                <a:cs typeface="Calibri"/>
              </a:rPr>
              <a:t>Including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state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diagrams,</a:t>
            </a:r>
            <a:r>
              <a:rPr sz="1350" spc="-56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functions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tables,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and</a:t>
            </a:r>
            <a:r>
              <a:rPr sz="1350" spc="-49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logic</a:t>
            </a:r>
            <a:r>
              <a:rPr sz="1350" spc="-38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diagram</a:t>
            </a:r>
            <a:endParaRPr sz="1350">
              <a:latin typeface="Calibri"/>
              <a:cs typeface="Calibri"/>
            </a:endParaRPr>
          </a:p>
          <a:p>
            <a:pPr marL="866299" marR="5715" lvl="1" indent="-171450">
              <a:spcBef>
                <a:spcPts val="900"/>
              </a:spcBef>
              <a:buClr>
                <a:srgbClr val="00C000"/>
              </a:buClr>
              <a:buSzPct val="69444"/>
              <a:buFont typeface="Wingdings"/>
              <a:buChar char=""/>
              <a:tabLst>
                <a:tab pos="866299" algn="l"/>
              </a:tabLst>
            </a:pPr>
            <a:r>
              <a:rPr sz="1350" dirty="0">
                <a:latin typeface="Calibri"/>
                <a:cs typeface="Calibri"/>
              </a:rPr>
              <a:t>Designer</a:t>
            </a:r>
            <a:r>
              <a:rPr sz="1350" spc="-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does not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need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any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knowledge</a:t>
            </a:r>
            <a:r>
              <a:rPr sz="1350" spc="-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of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underlying</a:t>
            </a:r>
            <a:r>
              <a:rPr sz="1350" spc="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electronics</a:t>
            </a:r>
            <a:r>
              <a:rPr sz="1350" spc="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or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19" dirty="0">
                <a:latin typeface="Calibri"/>
                <a:cs typeface="Calibri"/>
              </a:rPr>
              <a:t>the </a:t>
            </a:r>
            <a:r>
              <a:rPr sz="1350" dirty="0">
                <a:latin typeface="Calibri"/>
                <a:cs typeface="Calibri"/>
              </a:rPr>
              <a:t>physic</a:t>
            </a:r>
            <a:r>
              <a:rPr sz="1350" spc="-4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of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silicon</a:t>
            </a:r>
            <a:r>
              <a:rPr sz="1350" spc="-19" dirty="0">
                <a:latin typeface="Calibri"/>
                <a:cs typeface="Calibri"/>
              </a:rPr>
              <a:t> </a:t>
            </a:r>
            <a:r>
              <a:rPr sz="1350" spc="-15" dirty="0">
                <a:latin typeface="Calibri"/>
                <a:cs typeface="Calibri"/>
              </a:rPr>
              <a:t>chip</a:t>
            </a:r>
            <a:endParaRPr sz="1350">
              <a:latin typeface="Calibri"/>
              <a:cs typeface="Calibri"/>
            </a:endParaRPr>
          </a:p>
          <a:p>
            <a:pPr marL="865823" lvl="1" indent="-170974">
              <a:spcBef>
                <a:spcPts val="900"/>
              </a:spcBef>
              <a:buClr>
                <a:srgbClr val="00C000"/>
              </a:buClr>
              <a:buSzPct val="69444"/>
              <a:buFont typeface="Wingdings"/>
              <a:buChar char=""/>
              <a:tabLst>
                <a:tab pos="865823" algn="l"/>
              </a:tabLst>
            </a:pPr>
            <a:r>
              <a:rPr sz="1350" dirty="0">
                <a:latin typeface="Calibri"/>
                <a:cs typeface="Calibri"/>
              </a:rPr>
              <a:t>Major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drawback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is</a:t>
            </a:r>
            <a:r>
              <a:rPr sz="1350" spc="-19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that</a:t>
            </a:r>
            <a:r>
              <a:rPr sz="1350" spc="-26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all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characteristics </a:t>
            </a:r>
            <a:r>
              <a:rPr sz="1350" dirty="0">
                <a:latin typeface="Calibri"/>
                <a:cs typeface="Calibri"/>
              </a:rPr>
              <a:t>are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set</a:t>
            </a:r>
            <a:r>
              <a:rPr sz="1350" spc="-30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by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architectural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design</a:t>
            </a:r>
            <a:endParaRPr sz="1350">
              <a:latin typeface="Calibri"/>
              <a:cs typeface="Calibri"/>
            </a:endParaRPr>
          </a:p>
          <a:p>
            <a:pPr marL="351949">
              <a:spcBef>
                <a:spcPts val="900"/>
              </a:spcBef>
              <a:tabLst>
                <a:tab pos="567214" algn="l"/>
              </a:tabLst>
            </a:pPr>
            <a:r>
              <a:rPr sz="1200" spc="-38" dirty="0">
                <a:solidFill>
                  <a:srgbClr val="000082"/>
                </a:solidFill>
                <a:latin typeface="Times New Roman"/>
                <a:cs typeface="Times New Roman"/>
              </a:rPr>
              <a:t>»</a:t>
            </a:r>
            <a:r>
              <a:rPr sz="1200" dirty="0">
                <a:solidFill>
                  <a:srgbClr val="000082"/>
                </a:solidFill>
                <a:latin typeface="Times New Roman"/>
                <a:cs typeface="Times New Roman"/>
              </a:rPr>
              <a:t>	</a:t>
            </a:r>
            <a:r>
              <a:rPr sz="1350" b="1" spc="-8" dirty="0">
                <a:solidFill>
                  <a:srgbClr val="FF3300"/>
                </a:solidFill>
                <a:latin typeface="Calibri"/>
                <a:cs typeface="Calibri"/>
              </a:rPr>
              <a:t>Semi-</a:t>
            </a:r>
            <a:r>
              <a:rPr sz="1350" b="1" dirty="0">
                <a:solidFill>
                  <a:srgbClr val="FF3300"/>
                </a:solidFill>
                <a:latin typeface="Calibri"/>
                <a:cs typeface="Calibri"/>
              </a:rPr>
              <a:t>custom</a:t>
            </a:r>
            <a:r>
              <a:rPr sz="1350" b="1" spc="-49" dirty="0">
                <a:solidFill>
                  <a:srgbClr val="FF3300"/>
                </a:solidFill>
                <a:latin typeface="Calibri"/>
                <a:cs typeface="Calibri"/>
              </a:rPr>
              <a:t> </a:t>
            </a:r>
            <a:r>
              <a:rPr sz="1350" b="1" dirty="0">
                <a:solidFill>
                  <a:srgbClr val="FF3300"/>
                </a:solidFill>
                <a:latin typeface="Calibri"/>
                <a:cs typeface="Calibri"/>
              </a:rPr>
              <a:t>Design</a:t>
            </a:r>
            <a:r>
              <a:rPr sz="1350" dirty="0">
                <a:latin typeface="Calibri"/>
                <a:cs typeface="Calibri"/>
              </a:rPr>
              <a:t>:</a:t>
            </a:r>
            <a:r>
              <a:rPr sz="1350" spc="-4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between</a:t>
            </a:r>
            <a:r>
              <a:rPr sz="1350" spc="-1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that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of</a:t>
            </a:r>
            <a:r>
              <a:rPr sz="1350" spc="-23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full-</a:t>
            </a:r>
            <a:r>
              <a:rPr sz="1350" dirty="0">
                <a:latin typeface="Calibri"/>
                <a:cs typeface="Calibri"/>
              </a:rPr>
              <a:t>custom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and</a:t>
            </a:r>
            <a:r>
              <a:rPr sz="1350" spc="-15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ASICs</a:t>
            </a:r>
            <a:endParaRPr sz="1350">
              <a:latin typeface="Calibri"/>
              <a:cs typeface="Calibri"/>
            </a:endParaRPr>
          </a:p>
          <a:p>
            <a:pPr marL="866299" marR="5239" lvl="1" indent="-171450">
              <a:spcBef>
                <a:spcPts val="904"/>
              </a:spcBef>
              <a:buClr>
                <a:srgbClr val="00C000"/>
              </a:buClr>
              <a:buSzPct val="69444"/>
              <a:buFont typeface="Wingdings"/>
              <a:buChar char=""/>
              <a:tabLst>
                <a:tab pos="866299" algn="l"/>
              </a:tabLst>
            </a:pPr>
            <a:r>
              <a:rPr sz="1350" dirty="0">
                <a:latin typeface="Calibri"/>
                <a:cs typeface="Calibri"/>
              </a:rPr>
              <a:t>Using</a:t>
            </a:r>
            <a:r>
              <a:rPr sz="1350" spc="18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</a:t>
            </a:r>
            <a:r>
              <a:rPr sz="1350" spc="18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group</a:t>
            </a:r>
            <a:r>
              <a:rPr sz="1350" spc="206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of</a:t>
            </a:r>
            <a:r>
              <a:rPr sz="1350" spc="18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primitive</a:t>
            </a:r>
            <a:r>
              <a:rPr sz="1350" spc="18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predefined</a:t>
            </a:r>
            <a:r>
              <a:rPr sz="1350" spc="199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cells</a:t>
            </a:r>
            <a:r>
              <a:rPr sz="1350" spc="19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as</a:t>
            </a:r>
            <a:r>
              <a:rPr sz="1350" spc="18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building</a:t>
            </a:r>
            <a:r>
              <a:rPr sz="1350" spc="188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blocks,</a:t>
            </a:r>
            <a:r>
              <a:rPr sz="1350" spc="191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called</a:t>
            </a:r>
            <a:r>
              <a:rPr sz="1350" spc="210" dirty="0">
                <a:latin typeface="Calibri"/>
                <a:cs typeface="Calibri"/>
              </a:rPr>
              <a:t> </a:t>
            </a:r>
            <a:r>
              <a:rPr sz="1350" i="1" spc="-15" dirty="0">
                <a:latin typeface="Calibri"/>
                <a:cs typeface="Calibri"/>
              </a:rPr>
              <a:t>cell </a:t>
            </a:r>
            <a:r>
              <a:rPr sz="1350" i="1" spc="-8" dirty="0">
                <a:latin typeface="Calibri"/>
                <a:cs typeface="Calibri"/>
              </a:rPr>
              <a:t>library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Chip Lifecycle</a:t>
            </a:r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wafer &gt; fabrication &gt; chips &gt; packaging</a:t>
            </a:r>
            <a:endParaRPr/>
          </a:p>
        </p:txBody>
      </p:sp>
      <p:pic>
        <p:nvPicPr>
          <p:cNvPr id="208" name="Google Shape;20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2675" y="2898225"/>
            <a:ext cx="1895800" cy="1670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55700" y="1404976"/>
            <a:ext cx="3276601" cy="233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0951" y="1683800"/>
            <a:ext cx="2664509" cy="177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Abstraction levels</a:t>
            </a:r>
            <a:endParaRPr/>
          </a:p>
        </p:txBody>
      </p:sp>
      <p:sp>
        <p:nvSpPr>
          <p:cNvPr id="216" name="Google Shape;216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70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Specification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set of requirements, not a design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Behavior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generally modeled as some sort of executable program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Register-transfer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system is specified as Boolean functions stored in abstract memory elements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Logic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 system  is  designed  in  terms  of  Boolean  logic  gates,latches, and flip-flops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Circuit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system is implemented as transistors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Layout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 final  design  for  fabrication</a:t>
            </a:r>
            <a:endParaRPr/>
          </a:p>
        </p:txBody>
      </p:sp>
      <p:pic>
        <p:nvPicPr>
          <p:cNvPr id="217" name="Google Shape;21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27753" y="1017725"/>
            <a:ext cx="904550" cy="348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8333" y="252109"/>
            <a:ext cx="5199598" cy="47027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xfrm>
            <a:off x="1376775" y="864356"/>
            <a:ext cx="6390450" cy="1104052"/>
          </a:xfrm>
          <a:prstGeom prst="rect">
            <a:avLst/>
          </a:prstGeom>
        </p:spPr>
        <p:txBody>
          <a:bodyPr spcFirstLastPara="1" vert="horz" wrap="square" lIns="0" tIns="40481" rIns="0" bIns="0" rtlCol="0" anchor="t" anchorCtr="0">
            <a:spAutoFit/>
          </a:bodyPr>
          <a:lstStyle/>
          <a:p>
            <a:pPr marL="266700" marR="3810" indent="-257175">
              <a:lnSpc>
                <a:spcPts val="1943"/>
              </a:lnSpc>
              <a:spcBef>
                <a:spcPts val="319"/>
              </a:spcBef>
              <a:buFont typeface="Arial MT"/>
              <a:buChar char="•"/>
              <a:tabLst>
                <a:tab pos="266700" algn="l"/>
              </a:tabLst>
            </a:pPr>
            <a:r>
              <a:rPr dirty="0"/>
              <a:t>An</a:t>
            </a:r>
            <a:r>
              <a:rPr spc="-41" dirty="0"/>
              <a:t> </a:t>
            </a:r>
            <a:r>
              <a:rPr spc="-8" dirty="0"/>
              <a:t>example</a:t>
            </a:r>
            <a:r>
              <a:rPr spc="-53" dirty="0"/>
              <a:t> </a:t>
            </a:r>
            <a:r>
              <a:rPr dirty="0"/>
              <a:t>of</a:t>
            </a:r>
            <a:r>
              <a:rPr spc="-38" dirty="0"/>
              <a:t> </a:t>
            </a:r>
            <a:r>
              <a:rPr dirty="0"/>
              <a:t>a</a:t>
            </a:r>
            <a:r>
              <a:rPr spc="-38" dirty="0"/>
              <a:t> </a:t>
            </a:r>
            <a:r>
              <a:rPr dirty="0"/>
              <a:t>design</a:t>
            </a:r>
            <a:r>
              <a:rPr spc="-49" dirty="0"/>
              <a:t> </a:t>
            </a:r>
            <a:r>
              <a:rPr spc="-8" dirty="0"/>
              <a:t>hierarchy </a:t>
            </a:r>
            <a:r>
              <a:rPr dirty="0"/>
              <a:t>in</a:t>
            </a:r>
            <a:r>
              <a:rPr spc="-34" dirty="0"/>
              <a:t> </a:t>
            </a:r>
            <a:r>
              <a:rPr dirty="0"/>
              <a:t>Figure</a:t>
            </a:r>
            <a:r>
              <a:rPr spc="-38" dirty="0"/>
              <a:t> </a:t>
            </a:r>
            <a:r>
              <a:rPr spc="-19" dirty="0"/>
              <a:t>1.3</a:t>
            </a:r>
          </a:p>
          <a:p>
            <a:pPr marL="567214" marR="424339" indent="-215265">
              <a:lnSpc>
                <a:spcPts val="1943"/>
              </a:lnSpc>
              <a:spcBef>
                <a:spcPts val="435"/>
              </a:spcBef>
            </a:pPr>
            <a:r>
              <a:rPr dirty="0">
                <a:latin typeface="Arial MT"/>
                <a:cs typeface="Arial MT"/>
              </a:rPr>
              <a:t>–</a:t>
            </a:r>
            <a:r>
              <a:rPr spc="143" dirty="0">
                <a:latin typeface="Arial MT"/>
                <a:cs typeface="Arial MT"/>
              </a:rPr>
              <a:t> </a:t>
            </a:r>
            <a:r>
              <a:rPr dirty="0"/>
              <a:t>an</a:t>
            </a:r>
            <a:r>
              <a:rPr spc="-30" dirty="0"/>
              <a:t> </a:t>
            </a:r>
            <a:r>
              <a:rPr dirty="0"/>
              <a:t>instruction</a:t>
            </a:r>
            <a:r>
              <a:rPr spc="-45" dirty="0"/>
              <a:t> </a:t>
            </a:r>
            <a:r>
              <a:rPr dirty="0"/>
              <a:t>design</a:t>
            </a:r>
            <a:r>
              <a:rPr spc="-41" dirty="0"/>
              <a:t> </a:t>
            </a:r>
            <a:r>
              <a:rPr dirty="0"/>
              <a:t>of</a:t>
            </a:r>
            <a:r>
              <a:rPr spc="-34" dirty="0"/>
              <a:t> </a:t>
            </a:r>
            <a:r>
              <a:rPr spc="-45" dirty="0"/>
              <a:t>a </a:t>
            </a:r>
            <a:r>
              <a:rPr spc="-8" dirty="0"/>
              <a:t>microprocessor</a:t>
            </a:r>
          </a:p>
          <a:p>
            <a:pPr marL="295275">
              <a:lnSpc>
                <a:spcPct val="100000"/>
              </a:lnSpc>
              <a:spcBef>
                <a:spcPts val="964"/>
              </a:spcBef>
              <a:tabLst>
                <a:tab pos="1441133" algn="l"/>
              </a:tabLst>
            </a:pPr>
            <a:r>
              <a:rPr i="1" spc="-8" dirty="0">
                <a:latin typeface="Times New Roman"/>
                <a:cs typeface="Times New Roman"/>
              </a:rPr>
              <a:t>Register_X</a:t>
            </a:r>
            <a:r>
              <a:rPr i="1" dirty="0">
                <a:latin typeface="Times New Roman"/>
                <a:cs typeface="Times New Roman"/>
              </a:rPr>
              <a:t>	</a:t>
            </a:r>
            <a:r>
              <a:rPr sz="3488" spc="309" baseline="-2688" dirty="0">
                <a:latin typeface="Symbol"/>
                <a:cs typeface="Symbol"/>
              </a:rPr>
              <a:t></a:t>
            </a:r>
            <a:r>
              <a:rPr sz="3488" spc="382" baseline="-2688" dirty="0">
                <a:latin typeface="Times New Roman"/>
                <a:cs typeface="Times New Roman"/>
              </a:rPr>
              <a:t> </a:t>
            </a:r>
            <a:r>
              <a:rPr sz="3488" i="1" spc="185" baseline="-2688" dirty="0">
                <a:latin typeface="Times New Roman"/>
                <a:cs typeface="Times New Roman"/>
              </a:rPr>
              <a:t>A</a:t>
            </a:r>
            <a:r>
              <a:rPr sz="3488" i="1" spc="-219" baseline="-2688" dirty="0">
                <a:latin typeface="Times New Roman"/>
                <a:cs typeface="Times New Roman"/>
              </a:rPr>
              <a:t> </a:t>
            </a:r>
            <a:r>
              <a:rPr sz="3488" spc="169" baseline="-2688" dirty="0">
                <a:latin typeface="Symbol"/>
                <a:cs typeface="Symbol"/>
              </a:rPr>
              <a:t></a:t>
            </a:r>
            <a:r>
              <a:rPr sz="3488" spc="84" baseline="-2688" dirty="0">
                <a:latin typeface="Times New Roman"/>
                <a:cs typeface="Times New Roman"/>
              </a:rPr>
              <a:t> </a:t>
            </a:r>
            <a:r>
              <a:rPr sz="3488" i="1" spc="129" baseline="-2688" dirty="0">
                <a:latin typeface="Times New Roman"/>
                <a:cs typeface="Times New Roman"/>
              </a:rPr>
              <a:t>B</a:t>
            </a:r>
            <a:endParaRPr sz="3488" baseline="-2688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9615" y="909469"/>
            <a:ext cx="3183484" cy="399393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91895" y="4405426"/>
            <a:ext cx="3653790" cy="47769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9525">
              <a:spcBef>
                <a:spcPts val="285"/>
              </a:spcBef>
            </a:pPr>
            <a:r>
              <a:rPr sz="1350" dirty="0">
                <a:solidFill>
                  <a:srgbClr val="0000FF"/>
                </a:solidFill>
                <a:latin typeface="Calibri"/>
                <a:cs typeface="Calibri"/>
              </a:rPr>
              <a:t>Figure</a:t>
            </a:r>
            <a:r>
              <a:rPr sz="1350" spc="-19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0000FF"/>
                </a:solidFill>
                <a:latin typeface="Calibri"/>
                <a:cs typeface="Calibri"/>
              </a:rPr>
              <a:t>1.3</a:t>
            </a:r>
            <a:r>
              <a:rPr sz="1350" spc="-26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1350" spc="-34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0000FF"/>
                </a:solidFill>
                <a:latin typeface="Calibri"/>
                <a:cs typeface="Calibri"/>
              </a:rPr>
              <a:t>simple</a:t>
            </a:r>
            <a:r>
              <a:rPr sz="1350" spc="-19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0000FF"/>
                </a:solidFill>
                <a:latin typeface="Calibri"/>
                <a:cs typeface="Calibri"/>
              </a:rPr>
              <a:t>design</a:t>
            </a:r>
            <a:r>
              <a:rPr sz="1350" spc="-26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0000FF"/>
                </a:solidFill>
                <a:latin typeface="Calibri"/>
                <a:cs typeface="Calibri"/>
              </a:rPr>
              <a:t>flow</a:t>
            </a:r>
            <a:r>
              <a:rPr sz="1350" spc="-19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0000FF"/>
                </a:solidFill>
                <a:latin typeface="Calibri"/>
                <a:cs typeface="Calibri"/>
              </a:rPr>
              <a:t>for</a:t>
            </a:r>
            <a:r>
              <a:rPr sz="1350" spc="-26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dirty="0">
                <a:solidFill>
                  <a:srgbClr val="0000FF"/>
                </a:solidFill>
                <a:latin typeface="Calibri"/>
                <a:cs typeface="Calibri"/>
              </a:rPr>
              <a:t>a</a:t>
            </a:r>
            <a:r>
              <a:rPr sz="1350" spc="-30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350" spc="-8" dirty="0">
                <a:solidFill>
                  <a:srgbClr val="0000FF"/>
                </a:solidFill>
                <a:latin typeface="Calibri"/>
                <a:cs typeface="Calibri"/>
              </a:rPr>
              <a:t>microprocessor</a:t>
            </a:r>
            <a:endParaRPr sz="1350">
              <a:latin typeface="Calibri"/>
              <a:cs typeface="Calibri"/>
            </a:endParaRPr>
          </a:p>
          <a:p>
            <a:pPr marL="9525">
              <a:spcBef>
                <a:spcPts val="214"/>
              </a:spcBef>
            </a:pPr>
            <a:r>
              <a:rPr sz="1350" dirty="0">
                <a:latin typeface="Calibri"/>
                <a:cs typeface="Calibri"/>
              </a:rPr>
              <a:t>Reading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from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the</a:t>
            </a:r>
            <a:r>
              <a:rPr sz="1350" spc="-34" dirty="0">
                <a:latin typeface="Calibri"/>
                <a:cs typeface="Calibri"/>
              </a:rPr>
              <a:t> </a:t>
            </a:r>
            <a:r>
              <a:rPr sz="1350" dirty="0">
                <a:latin typeface="Calibri"/>
                <a:cs typeface="Calibri"/>
              </a:rPr>
              <a:t>text</a:t>
            </a:r>
            <a:r>
              <a:rPr sz="1350" spc="-45" dirty="0">
                <a:latin typeface="Calibri"/>
                <a:cs typeface="Calibri"/>
              </a:rPr>
              <a:t> </a:t>
            </a:r>
            <a:r>
              <a:rPr sz="1350" spc="-8" dirty="0">
                <a:latin typeface="Calibri"/>
                <a:cs typeface="Calibri"/>
              </a:rPr>
              <a:t>book…..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376775" y="333769"/>
            <a:ext cx="6390450" cy="599522"/>
          </a:xfrm>
          <a:prstGeom prst="rect">
            <a:avLst/>
          </a:prstGeom>
        </p:spPr>
        <p:txBody>
          <a:bodyPr spcFirstLastPara="1" vert="horz" wrap="square" lIns="0" tIns="78104" rIns="0" bIns="0" rtlCol="0" anchor="t" anchorCtr="0">
            <a:spAutoFit/>
          </a:bodyPr>
          <a:lstStyle/>
          <a:p>
            <a:pPr marL="1154430">
              <a:spcBef>
                <a:spcPts val="75"/>
              </a:spcBef>
            </a:pPr>
            <a:r>
              <a:rPr dirty="0"/>
              <a:t>A</a:t>
            </a:r>
            <a:r>
              <a:rPr spc="-49" dirty="0"/>
              <a:t> </a:t>
            </a:r>
            <a:r>
              <a:rPr dirty="0"/>
              <a:t>Simple</a:t>
            </a:r>
            <a:r>
              <a:rPr spc="-60" dirty="0"/>
              <a:t> </a:t>
            </a:r>
            <a:r>
              <a:rPr dirty="0"/>
              <a:t>Design</a:t>
            </a:r>
            <a:r>
              <a:rPr spc="-45" dirty="0"/>
              <a:t> </a:t>
            </a:r>
            <a:r>
              <a:rPr spc="-15" dirty="0"/>
              <a:t>Flow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1160" y="279377"/>
            <a:ext cx="6560501" cy="445989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6" name="Google Shape;6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Topics of this course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History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Transistors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Moore’s law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Types of chips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abstraction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Design methodology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Design methodologies</a:t>
            </a:r>
            <a:endParaRPr/>
          </a:p>
        </p:txBody>
      </p:sp>
      <p:sp>
        <p:nvSpPr>
          <p:cNvPr id="223" name="Google Shape;223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86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Top-down approach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from the specification and reach device specification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Bottom-up approach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Start from the device optimization and go up to meet specification</a:t>
            </a:r>
            <a:endParaRPr/>
          </a:p>
        </p:txBody>
      </p:sp>
      <p:pic>
        <p:nvPicPr>
          <p:cNvPr id="224" name="Google Shape;22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85954" y="1538200"/>
            <a:ext cx="3014700" cy="26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Text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endParaRPr/>
          </a:p>
        </p:txBody>
      </p:sp>
      <p:sp>
        <p:nvSpPr>
          <p:cNvPr id="230" name="Google Shape;23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graphicFrame>
        <p:nvGraphicFramePr>
          <p:cNvPr id="231" name="Google Shape;231;p23"/>
          <p:cNvGraphicFramePr/>
          <p:nvPr/>
        </p:nvGraphicFramePr>
        <p:xfrm>
          <a:off x="952500" y="2000250"/>
          <a:ext cx="7239000" cy="1615350"/>
        </p:xfrm>
        <a:graphic>
          <a:graphicData uri="http://schemas.openxmlformats.org/drawingml/2006/table">
            <a:tbl>
              <a:tblPr>
                <a:noFill/>
                <a:tableStyleId>{1E40C7B6-CA95-43FE-8C02-6E84502BE499}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3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0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#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Author(s)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Edition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u="none" strike="noStrike" cap="none"/>
                        <a:t>CMOS VLSI Design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N.H.E. Weste, D. Harris &amp; A. Banerjee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4th ed.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Fundamentals of Digital Logic with Verilog Design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Stephen Brown &amp; Zvonko Vranesic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2nd/3rd ed.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78603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Transistors = Switches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Slide References</a:t>
            </a:r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https://en.wikipedia.org/wiki/MOSFET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https://www.techspot.com/article/1840-how-cpus-are-designed-and-built-part-3/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https://ieeexplore.ieee.org/document/5424253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Wayne Wolf - Modern VLSI Design IP based design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Jan M. Rabaey - Digital Integrated Circuits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Weste and Harris - CMOS VLSI Design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will you learn in this course?</a:t>
            </a:r>
            <a:endParaRPr/>
          </a:p>
        </p:txBody>
      </p:sp>
      <p:sp>
        <p:nvSpPr>
          <p:cNvPr id="72" name="Google Shape;7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may have heard people say that electronics are made from sand, but do you know how?</a:t>
            </a:r>
            <a:endParaRPr/>
          </a:p>
        </p:txBody>
      </p:sp>
      <p:pic>
        <p:nvPicPr>
          <p:cNvPr id="73" name="Google Shape;7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63575" y="1760925"/>
            <a:ext cx="2616850" cy="28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What will you learn in this course?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solid introduction to VLSI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Different kinds of chips/ICs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to build one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Theoretical background to making a good chip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Quality measures of a chip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complete lifecycle of a chip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The Transistor</a:t>
            </a:r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Transistor concept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Transistors can be viewed as </a:t>
            </a:r>
            <a:r>
              <a:rPr lang="en" b="1"/>
              <a:t>electrically controlled switches</a:t>
            </a:r>
            <a:r>
              <a:rPr lang="en"/>
              <a:t> with a </a:t>
            </a:r>
            <a:r>
              <a:rPr lang="en" u="sng"/>
              <a:t>control terminal</a:t>
            </a:r>
            <a:r>
              <a:rPr lang="en"/>
              <a:t> and </a:t>
            </a:r>
            <a:r>
              <a:rPr lang="en" u="sng"/>
              <a:t>two other terminals</a:t>
            </a:r>
            <a:r>
              <a:rPr lang="en"/>
              <a:t> that are </a:t>
            </a:r>
            <a:r>
              <a:rPr lang="en">
                <a:solidFill>
                  <a:srgbClr val="6AA84F"/>
                </a:solidFill>
              </a:rPr>
              <a:t>connected</a:t>
            </a:r>
            <a:r>
              <a:rPr lang="en"/>
              <a:t> or </a:t>
            </a:r>
            <a:r>
              <a:rPr lang="en">
                <a:solidFill>
                  <a:srgbClr val="CC0000"/>
                </a:solidFill>
              </a:rPr>
              <a:t>disconnected </a:t>
            </a:r>
            <a:r>
              <a:rPr lang="en"/>
              <a:t>depending on the </a:t>
            </a:r>
            <a:r>
              <a:rPr lang="en" i="1"/>
              <a:t>voltage</a:t>
            </a:r>
            <a:r>
              <a:rPr lang="en"/>
              <a:t> or </a:t>
            </a:r>
            <a:r>
              <a:rPr lang="en" i="1"/>
              <a:t>current </a:t>
            </a:r>
            <a:r>
              <a:rPr lang="en"/>
              <a:t>applied</a:t>
            </a:r>
            <a:r>
              <a:rPr lang="en" i="1"/>
              <a:t> </a:t>
            </a:r>
            <a:r>
              <a:rPr lang="en"/>
              <a:t>to the </a:t>
            </a:r>
            <a:r>
              <a:rPr lang="en" u="sng"/>
              <a:t>control terminal</a:t>
            </a:r>
            <a:endParaRPr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Transistor Invention</a:t>
            </a:r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612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1947: First transistor was built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John Bardeen and Walter Brattain built the first functioning point contact transistor at Bell Labs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Nearly classified as military secret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Later publicly introduced by Bell Labs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Nobel Prize in Physics in 1956 for Bardeen, Brattain, and their supervisor William Shockley</a:t>
            </a:r>
            <a:endParaRPr b="1"/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i="1"/>
              <a:t>We have called it the Transistor, T-R-A-N-S-I-S-T-O-R, because it is a resistor or semiconductor device which can amplify electrical signals as they are transferred through it from input to output terminals. It is, if you will, the electrical equivalent of a vacuum tube amplifier. But there the similarity ceases. It has no vacuum, no filament, no glass tube. It is composed entirely of cold, solid substances.</a:t>
            </a:r>
            <a:endParaRPr i="1"/>
          </a:p>
        </p:txBody>
      </p:sp>
      <p:pic>
        <p:nvPicPr>
          <p:cNvPr id="92" name="Google Shape;9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6025" y="1152475"/>
            <a:ext cx="1986275" cy="167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23700" y="2961600"/>
            <a:ext cx="1908600" cy="19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First IC</a:t>
            </a:r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54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1959: U.S. Patent 3,138,743 for "Miniaturized Electronic Circuits"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Several years later after the invention of transistors, Jack Kilby at Texas Instruments realized the potential for miniaturization if multiple transistors could be built on one piece of silicon</a:t>
            </a:r>
            <a:endParaRPr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Kilby received the Nobel Prize in Physics in 2000 for the invention of the integrated circuit</a:t>
            </a:r>
            <a:endParaRPr b="1"/>
          </a:p>
        </p:txBody>
      </p:sp>
      <p:pic>
        <p:nvPicPr>
          <p:cNvPr id="100" name="Google Shape;10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17152" y="1551925"/>
            <a:ext cx="3915150" cy="26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0" y="715518"/>
            <a:ext cx="6515100" cy="371246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01753" y="125121"/>
            <a:ext cx="3939540" cy="368691"/>
          </a:xfrm>
          <a:prstGeom prst="rect">
            <a:avLst/>
          </a:prstGeom>
        </p:spPr>
        <p:txBody>
          <a:bodyPr spcFirstLastPara="1" vert="horz" wrap="square" lIns="0" tIns="9525" rIns="0" bIns="0" rtlCol="0" anchor="t" anchorCtr="0">
            <a:spAutoFit/>
          </a:bodyPr>
          <a:lstStyle/>
          <a:p>
            <a:pPr marL="9525">
              <a:spcBef>
                <a:spcPts val="75"/>
              </a:spcBef>
            </a:pPr>
            <a:r>
              <a:rPr sz="2250" dirty="0">
                <a:solidFill>
                  <a:srgbClr val="C00000"/>
                </a:solidFill>
                <a:latin typeface="Arial MT"/>
                <a:cs typeface="Arial MT"/>
              </a:rPr>
              <a:t>Evolution</a:t>
            </a:r>
            <a:r>
              <a:rPr sz="2250" spc="-38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50" dirty="0">
                <a:solidFill>
                  <a:srgbClr val="C00000"/>
                </a:solidFill>
                <a:latin typeface="Arial MT"/>
                <a:cs typeface="Arial MT"/>
              </a:rPr>
              <a:t>of</a:t>
            </a:r>
            <a:r>
              <a:rPr sz="2250" spc="-8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50" spc="-4" dirty="0">
                <a:solidFill>
                  <a:srgbClr val="C00000"/>
                </a:solidFill>
                <a:latin typeface="Arial MT"/>
                <a:cs typeface="Arial MT"/>
              </a:rPr>
              <a:t>Electronic</a:t>
            </a:r>
            <a:r>
              <a:rPr sz="2250" spc="-23" dirty="0">
                <a:solidFill>
                  <a:srgbClr val="C00000"/>
                </a:solidFill>
                <a:latin typeface="Arial MT"/>
                <a:cs typeface="Arial MT"/>
              </a:rPr>
              <a:t> </a:t>
            </a:r>
            <a:r>
              <a:rPr sz="2250" dirty="0">
                <a:solidFill>
                  <a:srgbClr val="C00000"/>
                </a:solidFill>
                <a:latin typeface="Arial MT"/>
                <a:cs typeface="Arial MT"/>
              </a:rPr>
              <a:t>Devices</a:t>
            </a:r>
            <a:endParaRPr sz="2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1368</Words>
  <Application>Microsoft Office PowerPoint</Application>
  <PresentationFormat>On-screen Show (16:9)</PresentationFormat>
  <Paragraphs>177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Arial MT</vt:lpstr>
      <vt:lpstr>Calibri</vt:lpstr>
      <vt:lpstr>Symbol</vt:lpstr>
      <vt:lpstr>Times New Roman</vt:lpstr>
      <vt:lpstr>Wingdings</vt:lpstr>
      <vt:lpstr>Simple Light</vt:lpstr>
      <vt:lpstr>CSE460: VLSI Design</vt:lpstr>
      <vt:lpstr>Very Large Scale Integration or VLSI</vt:lpstr>
      <vt:lpstr>Contents</vt:lpstr>
      <vt:lpstr>What will you learn in this course?</vt:lpstr>
      <vt:lpstr>What will you learn in this course?</vt:lpstr>
      <vt:lpstr>The Transistor</vt:lpstr>
      <vt:lpstr>Transistor Invention</vt:lpstr>
      <vt:lpstr>First IC</vt:lpstr>
      <vt:lpstr>Evolution of Electronic Devices</vt:lpstr>
      <vt:lpstr>Evolution of Electronic Devices</vt:lpstr>
      <vt:lpstr>Bipolar Junction Transistor</vt:lpstr>
      <vt:lpstr>Metal Oxide Semiconductor Field Effect Transistor</vt:lpstr>
      <vt:lpstr>First MOSFET Gates</vt:lpstr>
      <vt:lpstr>Integration Levels</vt:lpstr>
      <vt:lpstr>Trend in MOSFET IC Design</vt:lpstr>
      <vt:lpstr>Types of MOSFET</vt:lpstr>
      <vt:lpstr>A Closer Look</vt:lpstr>
      <vt:lpstr>A Closer Look</vt:lpstr>
      <vt:lpstr>Moore’s Law</vt:lpstr>
      <vt:lpstr>Moore’s Law</vt:lpstr>
      <vt:lpstr>Moore’s Law</vt:lpstr>
      <vt:lpstr>Intel Processors over the years</vt:lpstr>
      <vt:lpstr>Types of chips</vt:lpstr>
      <vt:lpstr>VLSI Chip Types</vt:lpstr>
      <vt:lpstr>Chip Lifecycle</vt:lpstr>
      <vt:lpstr>Abstraction levels</vt:lpstr>
      <vt:lpstr>PowerPoint Presentation</vt:lpstr>
      <vt:lpstr>A Simple Design Flow</vt:lpstr>
      <vt:lpstr>PowerPoint Presentation</vt:lpstr>
      <vt:lpstr>Design methodologies</vt:lpstr>
      <vt:lpstr>Text </vt:lpstr>
      <vt:lpstr>Transistors = Switches</vt:lpstr>
      <vt:lpstr>Slide References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CSE460: VLSI Design</dc:title>
  <cp:lastModifiedBy>Yeasin Arafat Pritom</cp:lastModifiedBy>
  <cp:revision>1</cp:revision>
  <dcterms:modified xsi:type="dcterms:W3CDTF">2024-05-30T07:25:49Z</dcterms:modified>
</cp:coreProperties>
</file>